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CC99FF"/>
    <a:srgbClr val="CCFFCC"/>
    <a:srgbClr val="FFFFCC"/>
    <a:srgbClr val="CCEC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F4CD64-3599-36A3-5ADA-AB0948B2DF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5529DEC-6CDB-7450-10AE-31042FFE37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33AEB0-AB4C-384F-89BE-3446842F2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6E896-DD29-4B70-B4F0-48F8E9C0C455}" type="datetimeFigureOut">
              <a:rPr kumimoji="1" lang="ja-JP" altLang="en-US" smtClean="0"/>
              <a:t>2025/7/23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7880DD-C05F-E8D8-8D92-D1CDC000B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9DDEB7-4548-D46E-728C-FCCD8A833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B1E51-D26E-4286-90CB-920C429081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9062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09E89B-4985-7A69-5587-7A64EB24B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39CE3C9-E9ED-F0B7-39B4-86B449125E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6739B6-C6B1-2EBF-34FC-C84286F98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6E896-DD29-4B70-B4F0-48F8E9C0C455}" type="datetimeFigureOut">
              <a:rPr kumimoji="1" lang="ja-JP" altLang="en-US" smtClean="0"/>
              <a:t>2025/7/23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3B81CA5-3AF6-3B2B-DE91-EE6AE3E1E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AAC0BEE-992A-F94C-31A5-AEB3F043B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B1E51-D26E-4286-90CB-920C429081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9694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BDA0EC3-C99D-C861-B6B1-F6B49970C3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5AB4580-1045-B99D-FFC0-2C41533BCC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3946E18-D4C0-1878-CB6A-9E3EB94B1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6E896-DD29-4B70-B4F0-48F8E9C0C455}" type="datetimeFigureOut">
              <a:rPr kumimoji="1" lang="ja-JP" altLang="en-US" smtClean="0"/>
              <a:t>2025/7/23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61268A6-1D85-69AE-0884-7276B1F0F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27C95D4-3547-DB6F-6627-71F5CF97C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B1E51-D26E-4286-90CB-920C429081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1088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60676B-EB13-C0BF-048D-4763CA3BC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EB2B1BD-F5E7-8643-DAF3-CEEC668419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DC2A9D-2B0E-9ADE-334D-88964F377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6E896-DD29-4B70-B4F0-48F8E9C0C455}" type="datetimeFigureOut">
              <a:rPr kumimoji="1" lang="ja-JP" altLang="en-US" smtClean="0"/>
              <a:t>2025/7/23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442EE77-AB00-5A1C-AEEE-FD2BDC785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6FCBAA9-C7F8-88B0-08DA-E8A08900C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B1E51-D26E-4286-90CB-920C429081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6829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2229DC-336B-CB85-9297-AFBD8148B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2AFC13E-9CF5-1D91-0290-D1F5077192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B3A7A7B-8A2B-C86A-CF94-87AF7102B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6E896-DD29-4B70-B4F0-48F8E9C0C455}" type="datetimeFigureOut">
              <a:rPr kumimoji="1" lang="ja-JP" altLang="en-US" smtClean="0"/>
              <a:t>2025/7/23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4FDB32-0AE9-6DBD-74F9-6DDF1156F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9F259C-3F5C-B13C-1640-BD0DA8711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B1E51-D26E-4286-90CB-920C429081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0605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EC18C9-0F3B-3234-C351-E775F6B8F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9E2017A-48B9-4242-DADE-4447E038F7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EE0D22A-1C42-ED6B-F127-D7957BE6E9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0DEBF29-CAD0-1F1F-0E19-07F2850D1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6E896-DD29-4B70-B4F0-48F8E9C0C455}" type="datetimeFigureOut">
              <a:rPr kumimoji="1" lang="ja-JP" altLang="en-US" smtClean="0"/>
              <a:t>2025/7/23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D3CF4D8-038D-5E11-B150-AD146D3BF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C7DAD14-C05D-1238-49C7-B5DE5ACF1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B1E51-D26E-4286-90CB-920C429081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5416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34874C-CAC5-DB5C-93CF-59A346606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C29AA0E-33D9-B424-76F6-53AC0FE95E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D5C5C61-73B4-DFC1-DB3D-B28377BACA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C225B27-0411-F408-8575-F0679E591D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207FF5A-E39D-190D-94FE-5F15969120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F216ABD-EAD2-99E5-E5E2-97651C7CF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6E896-DD29-4B70-B4F0-48F8E9C0C455}" type="datetimeFigureOut">
              <a:rPr kumimoji="1" lang="ja-JP" altLang="en-US" smtClean="0"/>
              <a:t>2025/7/23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E79FC00-99AB-49CE-8255-C0CB526A4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D142BC8-5C88-B3EA-7B25-9944AA054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B1E51-D26E-4286-90CB-920C429081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4820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9CC0AD-E23D-A118-BF04-55FBB6CA4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0B3C86A-7D77-96A9-1DF5-5C31104B4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6E896-DD29-4B70-B4F0-48F8E9C0C455}" type="datetimeFigureOut">
              <a:rPr kumimoji="1" lang="ja-JP" altLang="en-US" smtClean="0"/>
              <a:t>2025/7/23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4DBE2CF-8464-83F3-F2B5-D0482F483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A3C267D-2B35-9E96-BB54-CA7C60E22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B1E51-D26E-4286-90CB-920C429081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3658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A24247A-783E-825D-E43C-F716C406F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6E896-DD29-4B70-B4F0-48F8E9C0C455}" type="datetimeFigureOut">
              <a:rPr kumimoji="1" lang="ja-JP" altLang="en-US" smtClean="0"/>
              <a:t>2025/7/23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D246F44-3782-FDC6-5DAA-2AF546A2B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F32014F-036B-7A44-D153-FEA682556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B1E51-D26E-4286-90CB-920C429081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1049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82695E-8491-7C64-2007-ED11946A0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164DE1C-B69F-DFA4-6A02-2DC933B2B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CBBF1A1-5236-3976-E357-C213E897A9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D51F059-2349-2D60-D100-B52B5D93C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6E896-DD29-4B70-B4F0-48F8E9C0C455}" type="datetimeFigureOut">
              <a:rPr kumimoji="1" lang="ja-JP" altLang="en-US" smtClean="0"/>
              <a:t>2025/7/23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377C9CE-8AAF-8225-2385-430953B4D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57F581D-2E35-1944-6A4F-7A97C2E46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B1E51-D26E-4286-90CB-920C429081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3640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DB0808-DD64-427E-D190-F2EE3465D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839F7A2-165C-59F6-B81D-84F47A9347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790A4BB-8AB8-0DA0-1A86-516A165083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C5D028C-B0E8-F272-14FF-DFC3B3FA8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6E896-DD29-4B70-B4F0-48F8E9C0C455}" type="datetimeFigureOut">
              <a:rPr kumimoji="1" lang="ja-JP" altLang="en-US" smtClean="0"/>
              <a:t>2025/7/23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2A506AA-E3C6-D455-1C71-749C2D39B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2E9C22-42CF-ADDC-D0E3-E0EB2CCC0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B1E51-D26E-4286-90CB-920C429081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5597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90EA86E-694D-CD06-7B26-1E6448AF9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5B506E5-A8DC-6846-DE44-566BC33886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D9DCA3-A7F0-F308-7DB2-975A65D3AC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6E896-DD29-4B70-B4F0-48F8E9C0C455}" type="datetimeFigureOut">
              <a:rPr kumimoji="1" lang="ja-JP" altLang="en-US" smtClean="0"/>
              <a:t>2025/7/23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DA9935-0E74-CE30-0811-5EAEFEE1B0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596A119-594A-B5CA-B630-692CE09628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B1E51-D26E-4286-90CB-920C429081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015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E458DB-CF7A-722E-C1C6-685A7D569D13}"/>
              </a:ext>
            </a:extLst>
          </p:cNvPr>
          <p:cNvSpPr/>
          <p:nvPr/>
        </p:nvSpPr>
        <p:spPr>
          <a:xfrm>
            <a:off x="357051" y="209006"/>
            <a:ext cx="11625943" cy="566057"/>
          </a:xfrm>
          <a:prstGeom prst="rect">
            <a:avLst/>
          </a:prstGeom>
          <a:solidFill>
            <a:srgbClr val="FFCC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ＩＣＴを活用した工事・業務の代表事例の工事名・業務名を記入してください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AF4EBF5-2A50-BC70-3AD0-4FCFE84BDF9B}"/>
              </a:ext>
            </a:extLst>
          </p:cNvPr>
          <p:cNvSpPr/>
          <p:nvPr/>
        </p:nvSpPr>
        <p:spPr>
          <a:xfrm>
            <a:off x="431074" y="949234"/>
            <a:ext cx="5590903" cy="1689463"/>
          </a:xfrm>
          <a:prstGeom prst="rect">
            <a:avLst/>
          </a:prstGeom>
          <a:solidFill>
            <a:srgbClr val="CCEC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【</a:t>
            </a:r>
            <a:r>
              <a:rPr kumimoji="1" lang="ja-JP" altLang="en-US" dirty="0">
                <a:solidFill>
                  <a:schemeClr val="tx1"/>
                </a:solidFill>
              </a:rPr>
              <a:t>概要</a:t>
            </a:r>
            <a:r>
              <a:rPr kumimoji="1" lang="en-US" altLang="ja-JP" dirty="0">
                <a:solidFill>
                  <a:schemeClr val="tx1"/>
                </a:solidFill>
              </a:rPr>
              <a:t>】</a:t>
            </a: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　業者名・工期・施工場所・請負金額・工事概要を</a:t>
            </a:r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　記載してください</a:t>
            </a:r>
            <a:endParaRPr kumimoji="1" lang="en-US" altLang="ja-JP" dirty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D04FB2C-71A3-C920-CDD5-3576A4C1E07B}"/>
              </a:ext>
            </a:extLst>
          </p:cNvPr>
          <p:cNvSpPr/>
          <p:nvPr/>
        </p:nvSpPr>
        <p:spPr>
          <a:xfrm>
            <a:off x="357051" y="2831918"/>
            <a:ext cx="5590903" cy="1689463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【</a:t>
            </a:r>
            <a:r>
              <a:rPr kumimoji="1" lang="ja-JP" altLang="en-US" dirty="0">
                <a:solidFill>
                  <a:schemeClr val="tx1"/>
                </a:solidFill>
              </a:rPr>
              <a:t>取組概要</a:t>
            </a:r>
            <a:r>
              <a:rPr kumimoji="1" lang="en-US" altLang="ja-JP" dirty="0">
                <a:solidFill>
                  <a:schemeClr val="tx1"/>
                </a:solidFill>
              </a:rPr>
              <a:t>】</a:t>
            </a:r>
          </a:p>
          <a:p>
            <a:endParaRPr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代表事例における「先駆性」「創造性」「内製化」「波及性」について、記載してください。</a:t>
            </a:r>
            <a:endParaRPr kumimoji="1" lang="en-US" altLang="ja-JP" dirty="0">
              <a:solidFill>
                <a:schemeClr val="tx1"/>
              </a:solidFill>
            </a:endParaRPr>
          </a:p>
          <a:p>
            <a:endParaRPr lang="en-US" altLang="ja-JP" dirty="0">
              <a:solidFill>
                <a:schemeClr val="tx1"/>
              </a:solidFill>
            </a:endParaRPr>
          </a:p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C4473AD-4168-EA90-BEAC-63743DF824DE}"/>
              </a:ext>
            </a:extLst>
          </p:cNvPr>
          <p:cNvSpPr/>
          <p:nvPr/>
        </p:nvSpPr>
        <p:spPr>
          <a:xfrm>
            <a:off x="357051" y="4676502"/>
            <a:ext cx="11625943" cy="2046515"/>
          </a:xfrm>
          <a:prstGeom prst="rect">
            <a:avLst/>
          </a:prstGeom>
          <a:solidFill>
            <a:srgbClr val="CC99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【</a:t>
            </a:r>
            <a:r>
              <a:rPr kumimoji="1" lang="ja-JP" altLang="en-US" dirty="0">
                <a:solidFill>
                  <a:schemeClr val="tx1"/>
                </a:solidFill>
              </a:rPr>
              <a:t>取組における成果</a:t>
            </a:r>
            <a:r>
              <a:rPr kumimoji="1" lang="en-US" altLang="ja-JP" dirty="0">
                <a:solidFill>
                  <a:schemeClr val="tx1"/>
                </a:solidFill>
              </a:rPr>
              <a:t>】</a:t>
            </a:r>
          </a:p>
          <a:p>
            <a:endParaRPr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代表事例における「生産性向上」「品質向上」「働き方改革」「担い手確保」について、記載してください。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8E1BD2F-EE61-1989-A4B8-0945D968DCE0}"/>
              </a:ext>
            </a:extLst>
          </p:cNvPr>
          <p:cNvSpPr/>
          <p:nvPr/>
        </p:nvSpPr>
        <p:spPr>
          <a:xfrm>
            <a:off x="6096000" y="949234"/>
            <a:ext cx="5886994" cy="3553097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代表事例における施工状況、使用機械、作業状況等の写真や、取り組みにおける成果が分かるような資料（グラフなど）を記載してください。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BE180C0-5660-A86E-DE8B-9DD306E426BE}"/>
              </a:ext>
            </a:extLst>
          </p:cNvPr>
          <p:cNvSpPr txBox="1"/>
          <p:nvPr/>
        </p:nvSpPr>
        <p:spPr>
          <a:xfrm>
            <a:off x="357050" y="83182"/>
            <a:ext cx="1313180" cy="769441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</a:rPr>
              <a:t>様式</a:t>
            </a:r>
          </a:p>
        </p:txBody>
      </p:sp>
    </p:spTree>
    <p:extLst>
      <p:ext uri="{BB962C8B-B14F-4D97-AF65-F5344CB8AC3E}">
        <p14:creationId xmlns:p14="http://schemas.microsoft.com/office/powerpoint/2010/main" val="4150736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E458DB-CF7A-722E-C1C6-685A7D569D13}"/>
              </a:ext>
            </a:extLst>
          </p:cNvPr>
          <p:cNvSpPr/>
          <p:nvPr/>
        </p:nvSpPr>
        <p:spPr>
          <a:xfrm>
            <a:off x="357051" y="209006"/>
            <a:ext cx="11625943" cy="566057"/>
          </a:xfrm>
          <a:prstGeom prst="rect">
            <a:avLst/>
          </a:prstGeom>
          <a:solidFill>
            <a:srgbClr val="FFCC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　　　　　Ｒ６万代　○○線　徳・万代　道路改良工事（担い手確保型）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AF4EBF5-2A50-BC70-3AD0-4FCFE84BDF9B}"/>
              </a:ext>
            </a:extLst>
          </p:cNvPr>
          <p:cNvSpPr/>
          <p:nvPr/>
        </p:nvSpPr>
        <p:spPr>
          <a:xfrm>
            <a:off x="357050" y="930184"/>
            <a:ext cx="5590903" cy="1689463"/>
          </a:xfrm>
          <a:prstGeom prst="rect">
            <a:avLst/>
          </a:prstGeom>
          <a:solidFill>
            <a:srgbClr val="CCEC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【</a:t>
            </a:r>
            <a:r>
              <a:rPr kumimoji="1" lang="ja-JP" altLang="en-US" sz="1400" dirty="0">
                <a:solidFill>
                  <a:schemeClr val="tx1"/>
                </a:solidFill>
              </a:rPr>
              <a:t>概要</a:t>
            </a:r>
            <a:r>
              <a:rPr kumimoji="1" lang="en-US" altLang="ja-JP" sz="1400" dirty="0">
                <a:solidFill>
                  <a:schemeClr val="tx1"/>
                </a:solidFill>
              </a:rPr>
              <a:t>】</a:t>
            </a:r>
          </a:p>
          <a:p>
            <a:r>
              <a:rPr kumimoji="1" lang="ja-JP" altLang="en-US" sz="1400" dirty="0">
                <a:solidFill>
                  <a:schemeClr val="tx1"/>
                </a:solidFill>
              </a:rPr>
              <a:t>業者名：万代建設株式会社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</a:rPr>
              <a:t>工　期：</a:t>
            </a:r>
            <a:r>
              <a:rPr lang="en-US" altLang="ja-JP" sz="1400" dirty="0">
                <a:solidFill>
                  <a:schemeClr val="tx1"/>
                </a:solidFill>
              </a:rPr>
              <a:t>R6.5.10</a:t>
            </a:r>
            <a:r>
              <a:rPr lang="ja-JP" altLang="en-US" sz="1400" dirty="0">
                <a:solidFill>
                  <a:schemeClr val="tx1"/>
                </a:solidFill>
              </a:rPr>
              <a:t>～</a:t>
            </a:r>
            <a:r>
              <a:rPr lang="en-US" altLang="ja-JP" sz="1400" dirty="0">
                <a:solidFill>
                  <a:schemeClr val="tx1"/>
                </a:solidFill>
              </a:rPr>
              <a:t>R7.3.20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</a:rPr>
              <a:t>施工場所：徳島市万代町</a:t>
            </a:r>
            <a:r>
              <a:rPr kumimoji="1" lang="en-US" altLang="ja-JP" sz="1400" dirty="0">
                <a:solidFill>
                  <a:schemeClr val="tx1"/>
                </a:solidFill>
              </a:rPr>
              <a:t>1</a:t>
            </a:r>
            <a:r>
              <a:rPr kumimoji="1" lang="ja-JP" altLang="en-US" sz="1400" dirty="0">
                <a:solidFill>
                  <a:schemeClr val="tx1"/>
                </a:solidFill>
              </a:rPr>
              <a:t>丁目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</a:rPr>
              <a:t>請負金額：</a:t>
            </a:r>
            <a:r>
              <a:rPr kumimoji="1" lang="en-US" altLang="ja-JP" sz="1400" dirty="0">
                <a:solidFill>
                  <a:schemeClr val="tx1"/>
                </a:solidFill>
              </a:rPr>
              <a:t>55,000,000</a:t>
            </a:r>
            <a:r>
              <a:rPr kumimoji="1" lang="ja-JP" altLang="en-US" sz="1400" dirty="0">
                <a:solidFill>
                  <a:schemeClr val="tx1"/>
                </a:solidFill>
              </a:rPr>
              <a:t>円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</a:rPr>
              <a:t>工事概要：</a:t>
            </a:r>
            <a:r>
              <a:rPr lang="en-US" altLang="ja-JP" sz="1400" dirty="0">
                <a:solidFill>
                  <a:schemeClr val="tx1"/>
                </a:solidFill>
              </a:rPr>
              <a:t>L=100m</a:t>
            </a:r>
          </a:p>
          <a:p>
            <a:r>
              <a:rPr kumimoji="1" lang="ja-JP" altLang="en-US" sz="1400" dirty="0">
                <a:solidFill>
                  <a:schemeClr val="tx1"/>
                </a:solidFill>
              </a:rPr>
              <a:t>　　　　　擁壁工　</a:t>
            </a:r>
            <a:r>
              <a:rPr kumimoji="1" lang="en-US" altLang="ja-JP" sz="1400" dirty="0">
                <a:solidFill>
                  <a:schemeClr val="tx1"/>
                </a:solidFill>
              </a:rPr>
              <a:t>L=80m</a:t>
            </a:r>
            <a:r>
              <a:rPr kumimoji="1" lang="ja-JP" altLang="en-US" sz="1400" dirty="0">
                <a:solidFill>
                  <a:schemeClr val="tx1"/>
                </a:solidFill>
              </a:rPr>
              <a:t>　水路工　</a:t>
            </a:r>
            <a:r>
              <a:rPr lang="en-US" altLang="ja-JP" sz="1400" dirty="0">
                <a:solidFill>
                  <a:schemeClr val="tx1"/>
                </a:solidFill>
              </a:rPr>
              <a:t>L=80m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D04FB2C-71A3-C920-CDD5-3576A4C1E07B}"/>
              </a:ext>
            </a:extLst>
          </p:cNvPr>
          <p:cNvSpPr/>
          <p:nvPr/>
        </p:nvSpPr>
        <p:spPr>
          <a:xfrm>
            <a:off x="357051" y="2774768"/>
            <a:ext cx="5590903" cy="1727563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【</a:t>
            </a:r>
            <a:r>
              <a:rPr kumimoji="1" lang="ja-JP" altLang="en-US" sz="1400" dirty="0">
                <a:solidFill>
                  <a:schemeClr val="tx1"/>
                </a:solidFill>
              </a:rPr>
              <a:t>取組概要</a:t>
            </a:r>
            <a:r>
              <a:rPr kumimoji="1" lang="en-US" altLang="ja-JP" sz="1400" dirty="0">
                <a:solidFill>
                  <a:schemeClr val="tx1"/>
                </a:solidFill>
              </a:rPr>
              <a:t>】</a:t>
            </a:r>
          </a:p>
          <a:p>
            <a:r>
              <a:rPr kumimoji="1" lang="ja-JP" altLang="en-US" sz="1400" dirty="0">
                <a:solidFill>
                  <a:schemeClr val="tx1"/>
                </a:solidFill>
              </a:rPr>
              <a:t>先駆性の取り組みとして、○○を行いました。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</a:rPr>
              <a:t>創造性の取り組みとして、△△を行いました。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</a:rPr>
              <a:t>内製化の取り組みとして、□□を行いました。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</a:rPr>
              <a:t>波及性の取り組みとして、</a:t>
            </a:r>
            <a:r>
              <a:rPr kumimoji="1" lang="en-US" altLang="ja-JP" sz="1400" dirty="0">
                <a:solidFill>
                  <a:schemeClr val="tx1"/>
                </a:solidFill>
              </a:rPr>
              <a:t>××</a:t>
            </a:r>
            <a:r>
              <a:rPr kumimoji="1" lang="ja-JP" altLang="en-US" sz="1400" dirty="0">
                <a:solidFill>
                  <a:schemeClr val="tx1"/>
                </a:solidFill>
              </a:rPr>
              <a:t>を行いました。　　　など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C4473AD-4168-EA90-BEAC-63743DF824DE}"/>
              </a:ext>
            </a:extLst>
          </p:cNvPr>
          <p:cNvSpPr/>
          <p:nvPr/>
        </p:nvSpPr>
        <p:spPr>
          <a:xfrm>
            <a:off x="357051" y="4676502"/>
            <a:ext cx="11625943" cy="2046515"/>
          </a:xfrm>
          <a:prstGeom prst="rect">
            <a:avLst/>
          </a:prstGeom>
          <a:solidFill>
            <a:srgbClr val="CC99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【</a:t>
            </a:r>
            <a:r>
              <a:rPr kumimoji="1" lang="ja-JP" altLang="en-US" sz="1400" dirty="0">
                <a:solidFill>
                  <a:schemeClr val="tx1"/>
                </a:solidFill>
              </a:rPr>
              <a:t>取組における成果</a:t>
            </a:r>
            <a:r>
              <a:rPr kumimoji="1" lang="en-US" altLang="ja-JP" sz="1400" dirty="0">
                <a:solidFill>
                  <a:schemeClr val="tx1"/>
                </a:solidFill>
              </a:rPr>
              <a:t>】</a:t>
            </a:r>
          </a:p>
          <a:p>
            <a:r>
              <a:rPr kumimoji="1" lang="ja-JP" altLang="en-US" sz="1400" dirty="0">
                <a:solidFill>
                  <a:schemeClr val="tx1"/>
                </a:solidFill>
              </a:rPr>
              <a:t>○○した結果、</a:t>
            </a:r>
            <a:r>
              <a:rPr kumimoji="1" lang="en-US" altLang="ja-JP" sz="1400" dirty="0">
                <a:solidFill>
                  <a:schemeClr val="tx1"/>
                </a:solidFill>
              </a:rPr>
              <a:t>××</a:t>
            </a:r>
            <a:r>
              <a:rPr kumimoji="1" lang="ja-JP" altLang="en-US" sz="1400" dirty="0">
                <a:solidFill>
                  <a:schemeClr val="tx1"/>
                </a:solidFill>
              </a:rPr>
              <a:t>の生産性向上が図られました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</a:rPr>
              <a:t>△△した結果、□□の品質向上が図られました。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××</a:t>
            </a:r>
            <a:r>
              <a:rPr kumimoji="1" lang="ja-JP" altLang="en-US" sz="1400" dirty="0">
                <a:solidFill>
                  <a:schemeClr val="tx1"/>
                </a:solidFill>
              </a:rPr>
              <a:t>した結果、働き方改革が図られました。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</a:rPr>
              <a:t>□□した結果、担い手確保について、効果がありました。　　　など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8E1BD2F-EE61-1989-A4B8-0945D968DCE0}"/>
              </a:ext>
            </a:extLst>
          </p:cNvPr>
          <p:cNvSpPr/>
          <p:nvPr/>
        </p:nvSpPr>
        <p:spPr>
          <a:xfrm>
            <a:off x="6096000" y="949234"/>
            <a:ext cx="5886994" cy="3553097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9000E4C1-3EDE-ECF3-156E-5C8691334E08}"/>
              </a:ext>
            </a:extLst>
          </p:cNvPr>
          <p:cNvSpPr/>
          <p:nvPr/>
        </p:nvSpPr>
        <p:spPr>
          <a:xfrm>
            <a:off x="6244048" y="1076325"/>
            <a:ext cx="2671352" cy="1543322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chemeClr val="tx1"/>
                </a:solidFill>
              </a:rPr>
              <a:t>施工写真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E7971D1-58CD-64E4-7824-997BF1368DA3}"/>
              </a:ext>
            </a:extLst>
          </p:cNvPr>
          <p:cNvSpPr/>
          <p:nvPr/>
        </p:nvSpPr>
        <p:spPr>
          <a:xfrm>
            <a:off x="6244048" y="2757214"/>
            <a:ext cx="2671352" cy="154332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ＩＣＴの取組の方針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37339B1-2E34-CF33-EF25-334C69685944}"/>
              </a:ext>
            </a:extLst>
          </p:cNvPr>
          <p:cNvSpPr/>
          <p:nvPr/>
        </p:nvSpPr>
        <p:spPr>
          <a:xfrm>
            <a:off x="9113521" y="2743199"/>
            <a:ext cx="2671352" cy="154332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働き方改革の結果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時間短縮の結果が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分かるグラフ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E6D98ED-494C-C9C4-C09F-A4953CCD6FAF}"/>
              </a:ext>
            </a:extLst>
          </p:cNvPr>
          <p:cNvSpPr/>
          <p:nvPr/>
        </p:nvSpPr>
        <p:spPr>
          <a:xfrm>
            <a:off x="9113521" y="1076325"/>
            <a:ext cx="2671352" cy="154332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chemeClr val="tx1"/>
                </a:solidFill>
              </a:rPr>
              <a:t>使用機械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C6314BE-8810-74AF-C331-9DCF75B7EE9D}"/>
              </a:ext>
            </a:extLst>
          </p:cNvPr>
          <p:cNvSpPr txBox="1"/>
          <p:nvPr/>
        </p:nvSpPr>
        <p:spPr>
          <a:xfrm>
            <a:off x="357050" y="83182"/>
            <a:ext cx="1877437" cy="769441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</a:rPr>
              <a:t>記載例</a:t>
            </a:r>
          </a:p>
        </p:txBody>
      </p:sp>
    </p:spTree>
    <p:extLst>
      <p:ext uri="{BB962C8B-B14F-4D97-AF65-F5344CB8AC3E}">
        <p14:creationId xmlns:p14="http://schemas.microsoft.com/office/powerpoint/2010/main" val="2307927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A1921EE-DF4C-BF57-7BEB-1AF31C11D0D8}"/>
              </a:ext>
            </a:extLst>
          </p:cNvPr>
          <p:cNvSpPr txBox="1"/>
          <p:nvPr/>
        </p:nvSpPr>
        <p:spPr>
          <a:xfrm>
            <a:off x="285750" y="314325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作成における注意点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990B1F6-EA2C-F0C3-0BE4-567EC71D144C}"/>
              </a:ext>
            </a:extLst>
          </p:cNvPr>
          <p:cNvSpPr txBox="1"/>
          <p:nvPr/>
        </p:nvSpPr>
        <p:spPr>
          <a:xfrm>
            <a:off x="561973" y="841891"/>
            <a:ext cx="1135380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・令和６年度にしゅん工・完了</a:t>
            </a:r>
            <a:r>
              <a:rPr kumimoji="1" lang="ja-JP" altLang="en-US"/>
              <a:t>したＩＣＴ活用工事</a:t>
            </a:r>
            <a:r>
              <a:rPr kumimoji="1" lang="ja-JP" altLang="en-US" dirty="0"/>
              <a:t>・業務の</a:t>
            </a:r>
            <a:r>
              <a:rPr kumimoji="1" lang="ja-JP" altLang="en-US" b="1" u="sng" dirty="0">
                <a:solidFill>
                  <a:srgbClr val="FF0000"/>
                </a:solidFill>
              </a:rPr>
              <a:t>代表事例</a:t>
            </a:r>
            <a:r>
              <a:rPr kumimoji="1" lang="ja-JP" altLang="en-US" b="1" u="sng">
                <a:solidFill>
                  <a:srgbClr val="FF0000"/>
                </a:solidFill>
              </a:rPr>
              <a:t>を一つ申請</a:t>
            </a:r>
            <a:r>
              <a:rPr kumimoji="1" lang="ja-JP" altLang="en-US"/>
              <a:t>して</a:t>
            </a:r>
            <a:r>
              <a:rPr kumimoji="1" lang="ja-JP" altLang="en-US" dirty="0"/>
              <a:t>ください。</a:t>
            </a:r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・文字の大きさや背景の色等、特に指定はありませんので自由に作成してください。</a:t>
            </a:r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・レイアウトは、多少変更していただいてもかまいませんが、基本例のような配置でお願いします。</a:t>
            </a:r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・代表事例については、工事成績・成績評定等の条件（○○点以上など）はありませんが、</a:t>
            </a:r>
            <a:endParaRPr kumimoji="1" lang="en-US" altLang="ja-JP" dirty="0"/>
          </a:p>
          <a:p>
            <a:r>
              <a:rPr kumimoji="1" lang="ja-JP" altLang="en-US" dirty="0"/>
              <a:t>　</a:t>
            </a:r>
            <a:r>
              <a:rPr kumimoji="1" lang="ja-JP" altLang="en-US" b="1" dirty="0">
                <a:solidFill>
                  <a:srgbClr val="FF0000"/>
                </a:solidFill>
              </a:rPr>
              <a:t>必ずＩＣＴを活用した工事・業務</a:t>
            </a:r>
            <a:r>
              <a:rPr kumimoji="1" lang="ja-JP" altLang="en-US" dirty="0"/>
              <a:t>としてください。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28897514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422</Words>
  <Application>Microsoft Office PowerPoint</Application>
  <PresentationFormat>ワイド画面</PresentationFormat>
  <Paragraphs>49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tani tsunehiro</dc:creator>
  <cp:lastModifiedBy>tani tsunehiro</cp:lastModifiedBy>
  <cp:revision>1</cp:revision>
  <cp:lastPrinted>2025-07-23T01:53:32Z</cp:lastPrinted>
  <dcterms:created xsi:type="dcterms:W3CDTF">2025-07-14T07:26:24Z</dcterms:created>
  <dcterms:modified xsi:type="dcterms:W3CDTF">2025-07-23T02:00:40Z</dcterms:modified>
</cp:coreProperties>
</file>